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9" r:id="rId3"/>
    <p:sldId id="287" r:id="rId4"/>
    <p:sldId id="394" r:id="rId5"/>
    <p:sldId id="371" r:id="rId6"/>
    <p:sldId id="396" r:id="rId7"/>
    <p:sldId id="397" r:id="rId8"/>
    <p:sldId id="398" r:id="rId9"/>
    <p:sldId id="399" r:id="rId10"/>
    <p:sldId id="395" r:id="rId11"/>
    <p:sldId id="387" r:id="rId12"/>
    <p:sldId id="400" r:id="rId13"/>
  </p:sldIdLst>
  <p:sldSz cx="9144000" cy="6858000" type="screen4x3"/>
  <p:notesSz cx="6858000" cy="93122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8966" autoAdjust="0"/>
    <p:restoredTop sz="82218" autoAdjust="0"/>
  </p:normalViewPr>
  <p:slideViewPr>
    <p:cSldViewPr>
      <p:cViewPr>
        <p:scale>
          <a:sx n="100" d="100"/>
          <a:sy n="100" d="100"/>
        </p:scale>
        <p:origin x="-824" y="20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555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555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CE8BE49-8F04-4352-8733-2A2932D7BF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6138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2775"/>
            <a:ext cx="5486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noProof="0" smtClean="0"/>
              <a:t>Click to edit Master text styles</a:t>
            </a:r>
          </a:p>
          <a:p>
            <a:pPr lvl="1"/>
            <a:r>
              <a:rPr lang="es-MX" noProof="0" smtClean="0"/>
              <a:t>Second level</a:t>
            </a:r>
          </a:p>
          <a:p>
            <a:pPr lvl="2"/>
            <a:r>
              <a:rPr lang="es-MX" noProof="0" smtClean="0"/>
              <a:t>Third level</a:t>
            </a:r>
          </a:p>
          <a:p>
            <a:pPr lvl="3"/>
            <a:r>
              <a:rPr lang="es-MX" noProof="0" smtClean="0"/>
              <a:t>Fourth level</a:t>
            </a:r>
          </a:p>
          <a:p>
            <a:pPr lvl="4"/>
            <a:r>
              <a:rPr lang="es-MX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555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EFB1E58-5132-42DF-ABA5-53846ACE4FA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21D6B2-BAA7-4809-93A7-B3CB927951BB}" type="slidenum">
              <a:rPr lang="es-MX" smtClean="0">
                <a:latin typeface="Arial" charset="0"/>
              </a:rPr>
              <a:pPr/>
              <a:t>1</a:t>
            </a:fld>
            <a:endParaRPr lang="es-MX" dirty="0" smtClean="0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B12DC1-01C1-4B17-A223-996239CB0AF4}" type="slidenum">
              <a:rPr lang="es-MX" smtClean="0">
                <a:latin typeface="Arial" charset="0"/>
              </a:rPr>
              <a:pPr/>
              <a:t>10</a:t>
            </a:fld>
            <a:endParaRPr lang="es-MX" dirty="0" smtClean="0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5991099-AF6D-4227-BDEB-29C90A88BF21}" type="slidenum">
              <a:rPr lang="es-MX"/>
              <a:pPr/>
              <a:t>11</a:t>
            </a:fld>
            <a:endParaRPr lang="es-MX"/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1101725" y="698381"/>
            <a:ext cx="4656138" cy="34919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0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422021"/>
            <a:ext cx="5486400" cy="4191873"/>
          </a:xfrm>
          <a:noFill/>
          <a:ln/>
        </p:spPr>
        <p:txBody>
          <a:bodyPr wrap="none" anchor="ctr"/>
          <a:lstStyle/>
          <a:p>
            <a:endParaRPr lang="es-P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5991099-AF6D-4227-BDEB-29C90A88BF21}" type="slidenum">
              <a:rPr lang="es-MX"/>
              <a:pPr/>
              <a:t>12</a:t>
            </a:fld>
            <a:endParaRPr lang="es-MX"/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1101725" y="698381"/>
            <a:ext cx="4656138" cy="34919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0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422021"/>
            <a:ext cx="5486400" cy="4191873"/>
          </a:xfrm>
          <a:noFill/>
          <a:ln/>
        </p:spPr>
        <p:txBody>
          <a:bodyPr wrap="none" anchor="ctr"/>
          <a:lstStyle/>
          <a:p>
            <a:endParaRPr lang="es-P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CE3529-5662-4DE8-A633-665BB817C90C}" type="slidenum">
              <a:rPr lang="es-MX" smtClean="0">
                <a:latin typeface="Arial" charset="0"/>
              </a:rPr>
              <a:pPr/>
              <a:t>2</a:t>
            </a:fld>
            <a:endParaRPr lang="es-MX" dirty="0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413081-C1EC-412D-A487-BD3FD9BFDA5B}" type="slidenum">
              <a:rPr lang="es-MX" smtClean="0">
                <a:latin typeface="Arial" charset="0"/>
              </a:rPr>
              <a:pPr/>
              <a:t>3</a:t>
            </a:fld>
            <a:endParaRPr lang="es-MX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735F5-7DCA-4BBB-9612-BC7242BF49CD}" type="slidenum">
              <a:rPr lang="es-MX" smtClean="0">
                <a:latin typeface="Arial" charset="0"/>
              </a:rPr>
              <a:pPr/>
              <a:t>4</a:t>
            </a:fld>
            <a:endParaRPr lang="es-MX" smtClean="0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B12DC1-01C1-4B17-A223-996239CB0AF4}" type="slidenum">
              <a:rPr lang="es-MX" smtClean="0">
                <a:latin typeface="Arial" charset="0"/>
              </a:rPr>
              <a:pPr/>
              <a:t>5</a:t>
            </a:fld>
            <a:endParaRPr lang="es-MX" smtClean="0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B12DC1-01C1-4B17-A223-996239CB0AF4}" type="slidenum">
              <a:rPr lang="es-MX" smtClean="0">
                <a:latin typeface="Arial" charset="0"/>
              </a:rPr>
              <a:pPr/>
              <a:t>6</a:t>
            </a:fld>
            <a:endParaRPr lang="es-MX" smtClean="0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B12DC1-01C1-4B17-A223-996239CB0AF4}" type="slidenum">
              <a:rPr lang="es-MX" smtClean="0">
                <a:latin typeface="Arial" charset="0"/>
              </a:rPr>
              <a:pPr/>
              <a:t>7</a:t>
            </a:fld>
            <a:endParaRPr lang="es-MX" dirty="0" smtClean="0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B12DC1-01C1-4B17-A223-996239CB0AF4}" type="slidenum">
              <a:rPr lang="es-MX" smtClean="0">
                <a:latin typeface="Arial" charset="0"/>
              </a:rPr>
              <a:pPr/>
              <a:t>8</a:t>
            </a:fld>
            <a:endParaRPr lang="es-MX" dirty="0" smtClean="0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B12DC1-01C1-4B17-A223-996239CB0AF4}" type="slidenum">
              <a:rPr lang="es-MX" smtClean="0">
                <a:latin typeface="Arial" charset="0"/>
              </a:rPr>
              <a:pPr/>
              <a:t>9</a:t>
            </a:fld>
            <a:endParaRPr lang="es-MX" dirty="0" smtClean="0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57221-A975-4D5F-8198-C7F555988B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9D4C4-A327-494E-8299-825E393E14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7EEC0-51F5-42F7-8013-5DFA9735F4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50DD4-53C8-498E-90C3-73042161EAE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50703-7E04-467C-9CAF-4138013CFD1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30B6D-72A3-4CF4-8C9A-24ABB865EDE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59FF5-EB5F-4A74-B6C3-CC39E69813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BC1CF-5193-493A-9A7E-BA097676BB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9C607-419D-4E49-B6B5-71C38107BBC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7D58A-2B64-4969-B638-41B6970CD5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0438B-6A85-4B05-BD89-B5B66DB579F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A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AE9C4-8A12-4ED6-A06F-1A10B027260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8C1FC3-DE7C-4F2F-8C07-6A0F73CB87D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hyperlink" Target="http://www.un.org/russian/basic/history/charterhistory/photo/pix3.htm" TargetMode="External"/><Relationship Id="rId3" Type="http://schemas.openxmlformats.org/officeDocument/2006/relationships/image" Target="../media/image7.jpeg"/><Relationship Id="rId21" Type="http://schemas.openxmlformats.org/officeDocument/2006/relationships/image" Target="../media/image22.png"/><Relationship Id="rId34" Type="http://schemas.openxmlformats.org/officeDocument/2006/relationships/hyperlink" Target="http://www.un.org/UN50/Photos/un50-032.gif" TargetMode="External"/><Relationship Id="rId7" Type="http://schemas.openxmlformats.org/officeDocument/2006/relationships/hyperlink" Target="http://www.un.org/spanish/aboutun/history/unhistory/" TargetMode="External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hyperlink" Target="http://www.un.org/spanish/aboutun/history/charterhistory/tegeran.html" TargetMode="External"/><Relationship Id="rId33" Type="http://schemas.openxmlformats.org/officeDocument/2006/relationships/hyperlink" Target="http://www.un.org/UN50/Photos/un50-029.gif" TargetMode="External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hyperlink" Target="http://www.un.org/UN50/Photos/un50-021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2.png"/><Relationship Id="rId24" Type="http://schemas.openxmlformats.org/officeDocument/2006/relationships/hyperlink" Target="http://www.un.org/russian/basic/history/charterhistory/images/decl.jpg" TargetMode="External"/><Relationship Id="rId32" Type="http://schemas.openxmlformats.org/officeDocument/2006/relationships/hyperlink" Target="http://www.un.org/UN50/Photos/un50-025.gif" TargetMode="External"/><Relationship Id="rId5" Type="http://schemas.openxmlformats.org/officeDocument/2006/relationships/hyperlink" Target="http://www.un.org/spanish/" TargetMode="External"/><Relationship Id="rId15" Type="http://schemas.openxmlformats.org/officeDocument/2006/relationships/image" Target="../media/image16.jpeg"/><Relationship Id="rId23" Type="http://schemas.openxmlformats.org/officeDocument/2006/relationships/hyperlink" Target="http://www.un.org/spanish/aboutun/history/charterhistory/atl.html" TargetMode="External"/><Relationship Id="rId28" Type="http://schemas.openxmlformats.org/officeDocument/2006/relationships/hyperlink" Target="http://www.un.org/UN50/Photos/un50-020.gif" TargetMode="External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hyperlink" Target="http://www.un.org/UN50/Photos/un50-024.gif" TargetMode="External"/><Relationship Id="rId4" Type="http://schemas.openxmlformats.org/officeDocument/2006/relationships/image" Target="../media/image8.png"/><Relationship Id="rId9" Type="http://schemas.openxmlformats.org/officeDocument/2006/relationships/hyperlink" Target="http://www.un.org/spanish/aboutun/history/charterhistory/" TargetMode="External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hyperlink" Target="http://www.un.org/russian/basic/history/charterhistory/photo/pix4.htm" TargetMode="External"/><Relationship Id="rId30" Type="http://schemas.openxmlformats.org/officeDocument/2006/relationships/hyperlink" Target="http://www.un.org/russian/basic/history/charterhistory/photo/pix10.htm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hyperlink" Target="http://www.un.org/russian/basic/history/charterhistory/photo/pix3.htm" TargetMode="External"/><Relationship Id="rId3" Type="http://schemas.openxmlformats.org/officeDocument/2006/relationships/image" Target="../media/image7.jpeg"/><Relationship Id="rId21" Type="http://schemas.openxmlformats.org/officeDocument/2006/relationships/image" Target="../media/image22.png"/><Relationship Id="rId34" Type="http://schemas.openxmlformats.org/officeDocument/2006/relationships/hyperlink" Target="http://www.un.org/UN50/Photos/un50-032.gif" TargetMode="External"/><Relationship Id="rId7" Type="http://schemas.openxmlformats.org/officeDocument/2006/relationships/hyperlink" Target="http://www.un.org/spanish/aboutun/history/unhistory/" TargetMode="External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hyperlink" Target="http://www.un.org/spanish/aboutun/history/charterhistory/tegeran.html" TargetMode="External"/><Relationship Id="rId33" Type="http://schemas.openxmlformats.org/officeDocument/2006/relationships/hyperlink" Target="http://www.un.org/UN50/Photos/un50-029.gif" TargetMode="External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hyperlink" Target="http://www.un.org/UN50/Photos/un50-021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2.png"/><Relationship Id="rId24" Type="http://schemas.openxmlformats.org/officeDocument/2006/relationships/hyperlink" Target="http://www.un.org/russian/basic/history/charterhistory/images/decl.jpg" TargetMode="External"/><Relationship Id="rId32" Type="http://schemas.openxmlformats.org/officeDocument/2006/relationships/hyperlink" Target="http://www.un.org/UN50/Photos/un50-025.gif" TargetMode="External"/><Relationship Id="rId5" Type="http://schemas.openxmlformats.org/officeDocument/2006/relationships/hyperlink" Target="http://www.un.org/spanish/" TargetMode="External"/><Relationship Id="rId15" Type="http://schemas.openxmlformats.org/officeDocument/2006/relationships/image" Target="../media/image16.jpeg"/><Relationship Id="rId23" Type="http://schemas.openxmlformats.org/officeDocument/2006/relationships/hyperlink" Target="http://www.un.org/spanish/aboutun/history/charterhistory/atl.html" TargetMode="External"/><Relationship Id="rId28" Type="http://schemas.openxmlformats.org/officeDocument/2006/relationships/hyperlink" Target="http://www.un.org/UN50/Photos/un50-020.gif" TargetMode="External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hyperlink" Target="http://www.un.org/UN50/Photos/un50-024.gif" TargetMode="External"/><Relationship Id="rId4" Type="http://schemas.openxmlformats.org/officeDocument/2006/relationships/image" Target="../media/image8.png"/><Relationship Id="rId9" Type="http://schemas.openxmlformats.org/officeDocument/2006/relationships/hyperlink" Target="http://www.un.org/spanish/aboutun/history/charterhistory/" TargetMode="External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hyperlink" Target="http://www.un.org/russian/basic/history/charterhistory/photo/pix4.htm" TargetMode="External"/><Relationship Id="rId30" Type="http://schemas.openxmlformats.org/officeDocument/2006/relationships/hyperlink" Target="http://www.un.org/russian/basic/history/charterhistory/photo/pix10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pantalla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84213" y="1052513"/>
            <a:ext cx="77422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PA" sz="2400" b="1" u="none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rPr>
              <a:t>Reunión</a:t>
            </a:r>
            <a:r>
              <a:rPr lang="en-US" sz="2400" b="1" u="none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rPr>
              <a:t> de </a:t>
            </a:r>
            <a:r>
              <a:rPr lang="es-PA" sz="2400" b="1" u="none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rPr>
              <a:t>las Redes Acción por el Ozono</a:t>
            </a:r>
            <a:br>
              <a:rPr lang="es-PA" sz="2400" b="1" u="none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rPr>
            </a:br>
            <a:r>
              <a:rPr lang="es-PA" sz="2400" b="1" u="none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rPr>
              <a:t>México, América Central y América del Sur</a:t>
            </a: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539750" y="5301208"/>
            <a:ext cx="8604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O" sz="1800" b="1" u="none" dirty="0" smtClean="0">
                <a:solidFill>
                  <a:schemeClr val="accent2"/>
                </a:solidFill>
              </a:rPr>
              <a:t>Bogotá, Colombia, Junio de 2013</a:t>
            </a:r>
            <a:endParaRPr lang="en-US" sz="1800" b="1" u="none" dirty="0">
              <a:solidFill>
                <a:schemeClr val="accent2"/>
              </a:solidFill>
            </a:endParaRPr>
          </a:p>
        </p:txBody>
      </p:sp>
      <p:sp>
        <p:nvSpPr>
          <p:cNvPr id="2053" name="6 CuadroTexto"/>
          <p:cNvSpPr txBox="1">
            <a:spLocks noChangeArrowheads="1"/>
          </p:cNvSpPr>
          <p:nvPr/>
        </p:nvSpPr>
        <p:spPr bwMode="auto">
          <a:xfrm>
            <a:off x="3923928" y="6237312"/>
            <a:ext cx="2162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PA" sz="1400" b="1" u="none" dirty="0" smtClean="0">
                <a:solidFill>
                  <a:schemeClr val="bg1"/>
                </a:solidFill>
              </a:rPr>
              <a:t>Mirian Vega </a:t>
            </a:r>
            <a:br>
              <a:rPr lang="es-PA" sz="1400" b="1" u="none" dirty="0" smtClean="0">
                <a:solidFill>
                  <a:schemeClr val="bg1"/>
                </a:solidFill>
              </a:rPr>
            </a:br>
            <a:r>
              <a:rPr lang="es-PA" sz="1400" b="1" u="none" dirty="0" smtClean="0">
                <a:solidFill>
                  <a:schemeClr val="bg1"/>
                </a:solidFill>
              </a:rPr>
              <a:t>Coordinadora Regional</a:t>
            </a:r>
            <a:endParaRPr lang="es-PA" sz="1400" b="1" u="non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ond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539750" y="1052736"/>
            <a:ext cx="860425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5600" indent="-355600">
              <a:buFont typeface="Wingdings" pitchFamily="2" charset="2"/>
              <a:buChar char="Ø"/>
            </a:pPr>
            <a:r>
              <a:rPr lang="es-PA" u="none" dirty="0" smtClean="0"/>
              <a:t>Pedir a la Secretaría del Ozono que celebre un Taller antes de la 30ª Reunión del OEWG sobre movilización de fondos;</a:t>
            </a:r>
          </a:p>
          <a:p>
            <a:pPr marL="355600" indent="-355600">
              <a:buFont typeface="Wingdings" pitchFamily="2" charset="2"/>
              <a:buChar char="Ø"/>
            </a:pPr>
            <a:r>
              <a:rPr lang="es-PA" u="none" dirty="0" smtClean="0"/>
              <a:t>Pedir al Comité Ejecutivo que examine nuevos proyectos piloto y considere costos de una ventana única para financiar actividades de exportación y eliminación de bancos de SAO no utilizables en origen;</a:t>
            </a:r>
          </a:p>
          <a:p>
            <a:pPr marL="355600" indent="-355600">
              <a:buFont typeface="Wingdings" pitchFamily="2" charset="2"/>
              <a:buChar char="Ø"/>
            </a:pPr>
            <a:r>
              <a:rPr lang="es-PA" u="none" dirty="0" smtClean="0"/>
              <a:t>Pedir al GETE un examen de tecnologías de destrucción para el 30°  OEWG sobre tecnologías y disponibilidad comercial y técnica;</a:t>
            </a:r>
          </a:p>
          <a:p>
            <a:pPr marL="355600" indent="-355600">
              <a:buFont typeface="Wingdings" pitchFamily="2" charset="2"/>
              <a:buChar char="Ø"/>
            </a:pPr>
            <a:r>
              <a:rPr lang="es-PA" u="none" dirty="0" smtClean="0"/>
              <a:t>Convenir que el FM elabore y aplique una metodología para verificar los beneficios para el clima y los gastos para destruir bancos de SAO;</a:t>
            </a:r>
          </a:p>
          <a:p>
            <a:pPr marL="355600" indent="-355600">
              <a:buFont typeface="Wingdings" pitchFamily="2" charset="2"/>
              <a:buChar char="Ø"/>
            </a:pPr>
            <a:r>
              <a:rPr lang="es-PA" u="none" dirty="0" smtClean="0"/>
              <a:t>Pedir al Comité Ejecutivo que prosiga sus deliberaciones sobre un fondo especial e informe al 30 OEWG sobre posibles opciones.</a:t>
            </a:r>
          </a:p>
          <a:p>
            <a:pPr marL="355600" indent="-355600">
              <a:buFont typeface="Wingdings" pitchFamily="2" charset="2"/>
              <a:buChar char="Ø"/>
            </a:pPr>
            <a:r>
              <a:rPr lang="es-PA" u="none" dirty="0" smtClean="0"/>
              <a:t>Exhortar a las Partes a que consideren la posibilidad de prestar apoyo adicional al FM para destrucción de SAO.</a:t>
            </a:r>
          </a:p>
          <a:p>
            <a:pPr marL="355600" indent="-355600">
              <a:buFont typeface="Wingdings" pitchFamily="2" charset="2"/>
              <a:buChar char="Ø"/>
            </a:pPr>
            <a:r>
              <a:rPr lang="es-PA" u="none" dirty="0" smtClean="0"/>
              <a:t>Pedir al Comité Ejecutivo que informe anualmente sobre los resultados de los proyectos de destrucción.</a:t>
            </a:r>
          </a:p>
          <a:p>
            <a:pPr marL="355600" indent="-355600">
              <a:buFont typeface="Wingdings" pitchFamily="2" charset="2"/>
              <a:buChar char="Ø"/>
            </a:pPr>
            <a:r>
              <a:rPr lang="es-PA" u="none" dirty="0" smtClean="0"/>
              <a:t>Pedir al GETE que informe sobre elementos para ayudar a elaborar enfoques estratégicos para la eliminación de bancos de SAO que están presentes en países/regiones. </a:t>
            </a:r>
          </a:p>
          <a:p>
            <a:pPr>
              <a:buClr>
                <a:schemeClr val="accent2"/>
              </a:buClr>
              <a:buSzPct val="150000"/>
              <a:buFont typeface="Arial" charset="0"/>
              <a:buChar char="•"/>
            </a:pPr>
            <a:endParaRPr lang="es-PA" u="none" dirty="0">
              <a:solidFill>
                <a:schemeClr val="tx2"/>
              </a:solidFill>
            </a:endParaRPr>
          </a:p>
        </p:txBody>
      </p:sp>
      <p:sp>
        <p:nvSpPr>
          <p:cNvPr id="24" name="109 Rectángulo"/>
          <p:cNvSpPr>
            <a:spLocks noChangeArrowheads="1"/>
          </p:cNvSpPr>
          <p:nvPr/>
        </p:nvSpPr>
        <p:spPr bwMode="auto">
          <a:xfrm>
            <a:off x="714375" y="188640"/>
            <a:ext cx="5429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PA" sz="3200" b="1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Decisión XXI/2 (2009)</a:t>
            </a:r>
            <a:endParaRPr lang="en-US" sz="3200" b="1" u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50703-7E04-467C-9CAF-4138013CFD10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709863" y="-3081338"/>
            <a:ext cx="8572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7" name="Picture 3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2709863" y="-3081338"/>
            <a:ext cx="1866900" cy="266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8" name="Picture 4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2709863" y="-3081338"/>
            <a:ext cx="1790700" cy="266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9" name="Picture 5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-2709863" y="-3081338"/>
            <a:ext cx="1524000" cy="266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0" name="Pictur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-2709863" y="-3081338"/>
            <a:ext cx="1695450" cy="266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1" name="Picture 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2709863" y="-3081338"/>
            <a:ext cx="76200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2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2709863" y="-3081338"/>
            <a:ext cx="101917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2709863" y="-3081338"/>
            <a:ext cx="9620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4" name="Picture 1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2709863" y="-3081338"/>
            <a:ext cx="97155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5" name="Picture 1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-2709863" y="-3081338"/>
            <a:ext cx="9239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6" name="Picture 1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-2709863" y="-3081338"/>
            <a:ext cx="98107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7" name="Picture 13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-2709863" y="-3081338"/>
            <a:ext cx="100965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8" name="Picture 14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-2709863" y="-3081338"/>
            <a:ext cx="101917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9" name="Picture 15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-2709863" y="-3081338"/>
            <a:ext cx="171450" cy="14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90" name="Picture 16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-2709863" y="-3081338"/>
            <a:ext cx="171450" cy="14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91" name="Picture 17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85725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92" name="Picture 18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85725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93" name="Picture 19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628650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94" name="Picture 20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628650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95" name="Picture 21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114300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96" name="Picture 22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628650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97" name="Picture 23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628650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98" name="Picture 24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219075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99" name="Picture 25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628650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100" name="Picture 26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323850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101" name="Picture 27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628650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102" name="Picture 28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95250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103" name="Picture 29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76200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104" name="Rectangle 30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05" name="Rectangle 31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06" name="Rectangle 32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07" name="Rectangle 33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08" name="Rectangle 34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09" name="Rectangle 35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10" name="Rectangle 36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11" name="Rectangle 37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12" name="Rectangle 38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13" name="Rectangle 39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14" name="Rectangle 40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15" name="Rectangle 41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16" name="Rectangle 42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17" name="Rectangle 43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18" name="Rectangle 44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19" name="Rectangle 45">
            <a:hlinkClick r:id="rId23"/>
          </p:cNvPr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20" name="Rectangle 46">
            <a:hlinkClick r:id="rId24"/>
          </p:cNvPr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21" name="Rectangle 47">
            <a:hlinkClick r:id="rId25"/>
          </p:cNvPr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22" name="Rectangle 48">
            <a:hlinkClick r:id="rId26"/>
          </p:cNvPr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23" name="Rectangle 49">
            <a:hlinkClick r:id="rId27"/>
          </p:cNvPr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24" name="Rectangle 50">
            <a:hlinkClick r:id="rId28"/>
          </p:cNvPr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25" name="Rectangle 51">
            <a:hlinkClick r:id="rId29"/>
          </p:cNvPr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26" name="Rectangle 52">
            <a:hlinkClick r:id="rId30"/>
          </p:cNvPr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27" name="Rectangle 53">
            <a:hlinkClick r:id="rId31"/>
          </p:cNvPr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28" name="Rectangle 54">
            <a:hlinkClick r:id="rId32"/>
          </p:cNvPr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29" name="Rectangle 55">
            <a:hlinkClick r:id="rId33"/>
          </p:cNvPr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30" name="Rectangle 56">
            <a:hlinkClick r:id="rId34"/>
          </p:cNvPr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31" name="Rectangle 57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32" name="Rectangle 58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33" name="Rectangle 59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34" name="Rectangle 60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35" name="Rectangle 61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36" name="Rectangle 62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37" name="Rectangle 63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38" name="Rectangle 64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39" name="Rectangle 65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40" name="Rectangle 66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41" name="Rectangle 67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42" name="Rectangle 68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43" name="Rectangle 69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44" name="Rectangle 70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45" name="Rectangle 71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46" name="Rectangle 72"/>
          <p:cNvSpPr>
            <a:spLocks noChangeArrowheads="1"/>
          </p:cNvSpPr>
          <p:nvPr/>
        </p:nvSpPr>
        <p:spPr bwMode="auto">
          <a:xfrm>
            <a:off x="-2709863" y="9939338"/>
            <a:ext cx="9144001" cy="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47" name="109 Rectángulo"/>
          <p:cNvSpPr>
            <a:spLocks noChangeArrowheads="1"/>
          </p:cNvSpPr>
          <p:nvPr/>
        </p:nvSpPr>
        <p:spPr bwMode="auto">
          <a:xfrm>
            <a:off x="714375" y="357188"/>
            <a:ext cx="5429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Decisión XXII/10 (2010)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76" name="75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25658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" sz="2000" dirty="0" smtClean="0"/>
              <a:t>Pedir al GETE para la 31ª Reunión del OEWG y con vistas a su posible inclusión en el manual del Protocolo de Montreal que:</a:t>
            </a:r>
          </a:p>
          <a:p>
            <a:pPr>
              <a:buNone/>
            </a:pPr>
            <a:r>
              <a:rPr lang="es-ES" sz="2000" dirty="0" smtClean="0"/>
              <a:t>	a)	Evalúe y recomiende el grado de eficacia de la destrucción y la 	eliminación adecuadas del bromuro de metilo y de otras 	sustancias.</a:t>
            </a:r>
            <a:endParaRPr lang="es-PA" sz="2000" dirty="0" smtClean="0"/>
          </a:p>
          <a:p>
            <a:pPr>
              <a:buNone/>
            </a:pPr>
            <a:r>
              <a:rPr lang="es-ES" sz="2000" dirty="0" smtClean="0"/>
              <a:t>	b)	Revise la lista de tecnologías de destrucción aprobadas por las 	Partes y que presente una evaluación de su eficacia y 	disponibilidad comercial y técnica;</a:t>
            </a:r>
            <a:endParaRPr lang="es-PA" sz="2000" dirty="0" smtClean="0"/>
          </a:p>
          <a:p>
            <a:pPr>
              <a:buNone/>
            </a:pPr>
            <a:r>
              <a:rPr lang="es-PA" sz="2000" dirty="0" smtClean="0"/>
              <a:t>	c)	</a:t>
            </a:r>
            <a:r>
              <a:rPr lang="es-ES" sz="2000" dirty="0" smtClean="0"/>
              <a:t>Elabore los criterios que deberían aplicarse para verificar la 	destrucción de  SAO en instalaciones que utilizan tecnologías </a:t>
            </a:r>
            <a:br>
              <a:rPr lang="es-ES" sz="2000" dirty="0" smtClean="0"/>
            </a:br>
            <a:r>
              <a:rPr lang="es-ES" sz="2000" dirty="0" smtClean="0"/>
              <a:t>	aprobadas, teniendo en cuenta el grado de eficiencia de la 	destrucción y eliminación recomendado por sustancia</a:t>
            </a:r>
            <a:endParaRPr lang="es-PA" sz="2000" dirty="0" smtClean="0"/>
          </a:p>
          <a:p>
            <a:pPr>
              <a:buFont typeface="Wingdings" pitchFamily="2" charset="2"/>
              <a:buChar char="Ø"/>
            </a:pPr>
            <a:r>
              <a:rPr lang="es-ES" sz="2000" dirty="0" smtClean="0"/>
              <a:t>Alentar la presentación a la Secretaría, a más tardar el 1 de febrero de 2011, de los datos que atañen a las tareas que se indican en el párrafo 1. </a:t>
            </a:r>
            <a:endParaRPr lang="es-PA" sz="2000" dirty="0"/>
          </a:p>
        </p:txBody>
      </p:sp>
      <p:sp>
        <p:nvSpPr>
          <p:cNvPr id="77" name="7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50703-7E04-467C-9CAF-4138013CFD10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709863" y="-3081338"/>
            <a:ext cx="85725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7" name="Picture 3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2709863" y="-3081338"/>
            <a:ext cx="1866900" cy="266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8" name="Picture 4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2709863" y="-3081338"/>
            <a:ext cx="1790700" cy="266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9" name="Picture 5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-2709863" y="-3081338"/>
            <a:ext cx="1524000" cy="266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0" name="Pictur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-2709863" y="-3081338"/>
            <a:ext cx="1695450" cy="266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1" name="Picture 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2709863" y="-3081338"/>
            <a:ext cx="76200" cy="44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2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2709863" y="-3081338"/>
            <a:ext cx="101917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2709863" y="-3081338"/>
            <a:ext cx="9620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4" name="Picture 1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2709863" y="-3081338"/>
            <a:ext cx="97155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5" name="Picture 1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-2709863" y="-3081338"/>
            <a:ext cx="9239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6" name="Picture 1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-2709863" y="-3081338"/>
            <a:ext cx="98107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7" name="Picture 13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-2709863" y="-3081338"/>
            <a:ext cx="100965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8" name="Picture 14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-2709863" y="-3081338"/>
            <a:ext cx="101917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89" name="Picture 15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-2709863" y="-3081338"/>
            <a:ext cx="171450" cy="14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90" name="Picture 16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-2709863" y="-3081338"/>
            <a:ext cx="171450" cy="14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91" name="Picture 17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85725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92" name="Picture 18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85725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93" name="Picture 19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628650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94" name="Picture 20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628650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95" name="Picture 21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114300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96" name="Picture 22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628650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97" name="Picture 23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628650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98" name="Picture 24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219075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99" name="Picture 25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628650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100" name="Picture 26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323850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101" name="Picture 27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628650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102" name="Picture 28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95250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103" name="Picture 29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-2709863" y="-3081338"/>
            <a:ext cx="76200" cy="9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104" name="Rectangle 30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05" name="Rectangle 31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06" name="Rectangle 32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07" name="Rectangle 33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08" name="Rectangle 34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09" name="Rectangle 35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10" name="Rectangle 36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11" name="Rectangle 37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12" name="Rectangle 38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13" name="Rectangle 39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14" name="Rectangle 40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15" name="Rectangle 41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16" name="Rectangle 42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17" name="Rectangle 43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18" name="Rectangle 44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19" name="Rectangle 45">
            <a:hlinkClick r:id="rId23"/>
          </p:cNvPr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20" name="Rectangle 46">
            <a:hlinkClick r:id="rId24"/>
          </p:cNvPr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21" name="Rectangle 47">
            <a:hlinkClick r:id="rId25"/>
          </p:cNvPr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22" name="Rectangle 48">
            <a:hlinkClick r:id="rId26"/>
          </p:cNvPr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23" name="Rectangle 49">
            <a:hlinkClick r:id="rId27"/>
          </p:cNvPr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24" name="Rectangle 50">
            <a:hlinkClick r:id="rId28"/>
          </p:cNvPr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25" name="Rectangle 51">
            <a:hlinkClick r:id="rId29"/>
          </p:cNvPr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26" name="Rectangle 52">
            <a:hlinkClick r:id="rId30"/>
          </p:cNvPr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27" name="Rectangle 53">
            <a:hlinkClick r:id="rId31"/>
          </p:cNvPr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28" name="Rectangle 54">
            <a:hlinkClick r:id="rId32"/>
          </p:cNvPr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29" name="Rectangle 55">
            <a:hlinkClick r:id="rId33"/>
          </p:cNvPr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30" name="Rectangle 56">
            <a:hlinkClick r:id="rId34"/>
          </p:cNvPr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31" name="Rectangle 57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32" name="Rectangle 58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33" name="Rectangle 59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34" name="Rectangle 60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35" name="Rectangle 61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36" name="Rectangle 62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37" name="Rectangle 63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38" name="Rectangle 64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39" name="Rectangle 65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40" name="Rectangle 66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41" name="Rectangle 67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42" name="Rectangle 68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43" name="Rectangle 69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44" name="Rectangle 70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45" name="Rectangle 71"/>
          <p:cNvSpPr>
            <a:spLocks noChangeArrowheads="1"/>
          </p:cNvSpPr>
          <p:nvPr/>
        </p:nvSpPr>
        <p:spPr bwMode="auto">
          <a:xfrm>
            <a:off x="-2709863" y="-3081338"/>
            <a:ext cx="5286376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46" name="Rectangle 72"/>
          <p:cNvSpPr>
            <a:spLocks noChangeArrowheads="1"/>
          </p:cNvSpPr>
          <p:nvPr/>
        </p:nvSpPr>
        <p:spPr bwMode="auto">
          <a:xfrm>
            <a:off x="-2709863" y="9939338"/>
            <a:ext cx="9144001" cy="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PA" dirty="0"/>
          </a:p>
        </p:txBody>
      </p:sp>
      <p:sp>
        <p:nvSpPr>
          <p:cNvPr id="3147" name="109 Rectángulo"/>
          <p:cNvSpPr>
            <a:spLocks noChangeArrowheads="1"/>
          </p:cNvSpPr>
          <p:nvPr/>
        </p:nvSpPr>
        <p:spPr bwMode="auto">
          <a:xfrm>
            <a:off x="714375" y="357188"/>
            <a:ext cx="5429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Decisión XXIII/12 (2011)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76" name="75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256584"/>
          </a:xfrm>
        </p:spPr>
        <p:txBody>
          <a:bodyPr/>
          <a:lstStyle/>
          <a:p>
            <a:pPr lvl="0"/>
            <a:r>
              <a:rPr lang="es-ES" sz="2000" dirty="0" smtClean="0"/>
              <a:t>Aprobar los procesos de destrucción recomendados por el grupo de tareas del GETE, que se añadirán a la lista de tecnologías aprobadas anteriormente.</a:t>
            </a:r>
            <a:endParaRPr lang="es-PA" sz="2000" dirty="0" smtClean="0"/>
          </a:p>
          <a:p>
            <a:pPr lvl="0"/>
            <a:r>
              <a:rPr lang="es-ES" sz="2000" dirty="0" smtClean="0"/>
              <a:t>Solicitar al GETE que siga evaluando la tecnología de destrucción con plasma para el bromuro de metilo a la luz de toda información adicional que pueda obtenerse y que informe a las Partes cuando proceda.</a:t>
            </a:r>
            <a:endParaRPr lang="es-PA" sz="2000" dirty="0" smtClean="0"/>
          </a:p>
          <a:p>
            <a:pPr lvl="0"/>
            <a:r>
              <a:rPr lang="es-ES" sz="2000" dirty="0" smtClean="0"/>
              <a:t>Pedir también al GETE que siga investigando las cuestiones relacionadas con los criterios de rendimiento aplicados a la eficacia de la destrucción y la eliminación, así como los criterios de verificación aplicados a la destrucción de las SAO en las plantas que utilizan tecnologías de destrucción aprobadas, y que presente un informe final al Grupo de Trabajo de composición abierta en su 32</a:t>
            </a:r>
            <a:r>
              <a:rPr lang="es-ES" sz="2000" baseline="30000" dirty="0" smtClean="0"/>
              <a:t>a</a:t>
            </a:r>
            <a:r>
              <a:rPr lang="es-ES" sz="2000" dirty="0" smtClean="0"/>
              <a:t> reunión.</a:t>
            </a:r>
            <a:endParaRPr lang="es-PA" sz="2000" dirty="0" smtClean="0"/>
          </a:p>
          <a:p>
            <a:pPr>
              <a:buFont typeface="Wingdings" pitchFamily="2" charset="2"/>
              <a:buChar char="Ø"/>
            </a:pPr>
            <a:endParaRPr lang="es-PA" sz="2000" dirty="0"/>
          </a:p>
        </p:txBody>
      </p:sp>
      <p:sp>
        <p:nvSpPr>
          <p:cNvPr id="77" name="7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50703-7E04-467C-9CAF-4138013CFD10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ond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4" descr="forest5_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3746500"/>
            <a:ext cx="3097212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467544" y="1700808"/>
            <a:ext cx="64801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s-ES" b="1" u="none" dirty="0" smtClean="0">
                <a:solidFill>
                  <a:schemeClr val="accent2"/>
                </a:solidFill>
              </a:rPr>
              <a:t>  Retos y oportunidades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s-ES" b="1" u="none" dirty="0" smtClean="0">
                <a:solidFill>
                  <a:schemeClr val="accent2"/>
                </a:solidFill>
              </a:rPr>
              <a:t>  Requerimientos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s-ES" b="1" u="none" dirty="0" smtClean="0">
                <a:solidFill>
                  <a:schemeClr val="accent2"/>
                </a:solidFill>
              </a:rPr>
              <a:t>  Sumario de las Decisiones de las Partes</a:t>
            </a:r>
            <a:endParaRPr lang="es-ES" u="none" dirty="0"/>
          </a:p>
        </p:txBody>
      </p:sp>
      <p:pic>
        <p:nvPicPr>
          <p:cNvPr id="3077" name="Picture 5" descr="AVE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3817938"/>
            <a:ext cx="266382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7" descr="3-mapa copia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025" y="1628775"/>
            <a:ext cx="1801813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6" descr="playas%20grand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425" y="3817938"/>
            <a:ext cx="27019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39750" y="1124744"/>
            <a:ext cx="8785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2400" b="1" u="none" dirty="0" smtClean="0">
                <a:solidFill>
                  <a:schemeClr val="accent2"/>
                </a:solidFill>
              </a:rPr>
              <a:t>CONTENIDO</a:t>
            </a:r>
            <a:endParaRPr lang="es-ES" sz="2400" b="1" u="none" dirty="0">
              <a:solidFill>
                <a:schemeClr val="accent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39552" y="116632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400" u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ambientalmente racional de los bancos de las SAO</a:t>
            </a:r>
            <a:endParaRPr lang="es-PA" sz="2400" u="none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50703-7E04-467C-9CAF-4138013CFD10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ond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539750" y="1557338"/>
            <a:ext cx="7704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accent2"/>
              </a:buClr>
              <a:buSzPct val="150000"/>
              <a:buFont typeface="Arial" charset="0"/>
              <a:buChar char="•"/>
            </a:pPr>
            <a:endParaRPr lang="es-PA" u="none">
              <a:solidFill>
                <a:schemeClr val="tx2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539552" y="1340768"/>
            <a:ext cx="8604447" cy="6391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Wingdings" pitchFamily="2" charset="2"/>
              <a:buChar char="Ø"/>
            </a:pPr>
            <a:r>
              <a:rPr lang="es-ES_tradnl" u="none" dirty="0" smtClean="0"/>
              <a:t>La gestión y destrucción ambientalmente racional de desechos de SAO produciría amplios beneficios en los esfuerzos para proteger la capa de ozono y mitigar el cambio climático.</a:t>
            </a:r>
          </a:p>
          <a:p>
            <a:pPr lvl="1" indent="-457200">
              <a:buFont typeface="Wingdings" pitchFamily="2" charset="2"/>
              <a:buChar char="Ø"/>
            </a:pPr>
            <a:endParaRPr lang="es-ES_tradnl" u="none" dirty="0" smtClean="0"/>
          </a:p>
          <a:p>
            <a:pPr lvl="1" indent="-457200">
              <a:buFont typeface="Wingdings" pitchFamily="2" charset="2"/>
              <a:buChar char="Ø"/>
            </a:pPr>
            <a:r>
              <a:rPr lang="es-ES_tradnl" u="none" dirty="0" smtClean="0"/>
              <a:t>Dificultades en los países en desarrollo para ocuparse de los bancos de las SAO debido a la falta del equipamiento, de regulaciones y recursos.</a:t>
            </a:r>
          </a:p>
          <a:p>
            <a:pPr lvl="1" indent="-457200">
              <a:buFont typeface="Wingdings" pitchFamily="2" charset="2"/>
              <a:buChar char="Ø"/>
            </a:pPr>
            <a:endParaRPr lang="es-ES_tradnl" u="none" dirty="0" smtClean="0"/>
          </a:p>
          <a:p>
            <a:pPr lvl="1" indent="-457200">
              <a:buFont typeface="Wingdings" pitchFamily="2" charset="2"/>
              <a:buChar char="Ø"/>
            </a:pPr>
            <a:r>
              <a:rPr lang="es-ES_tradnl" u="none" dirty="0" smtClean="0"/>
              <a:t>La especial situación de los países de muy bajo volumen de consumo </a:t>
            </a:r>
            <a:br>
              <a:rPr lang="es-ES_tradnl" u="none" dirty="0" smtClean="0"/>
            </a:br>
            <a:r>
              <a:rPr lang="es-ES_tradnl" u="none" dirty="0" smtClean="0"/>
              <a:t>donde los volúmenes  potenciales de recuperación pueden no ser rentables para establecer facilidades de destrucción a nivel nacional.</a:t>
            </a:r>
          </a:p>
          <a:p>
            <a:pPr lvl="1" indent="-457200">
              <a:buFont typeface="Wingdings" pitchFamily="2" charset="2"/>
              <a:buChar char="Ø"/>
            </a:pPr>
            <a:endParaRPr lang="es-ES_tradnl" u="none" dirty="0" smtClean="0"/>
          </a:p>
          <a:p>
            <a:pPr lvl="1" indent="-457200">
              <a:buFont typeface="Wingdings" pitchFamily="2" charset="2"/>
              <a:buChar char="Ø"/>
            </a:pPr>
            <a:r>
              <a:rPr lang="es-PA" u="none" dirty="0" smtClean="0"/>
              <a:t>Aunque la capacidad de destrucción  de las SAO a nivel mundial sea suficiente podrían presentarse problemas logísticos en el transporte hacia las instalaciones apropiadas.</a:t>
            </a:r>
            <a:endParaRPr lang="es-ES_tradnl" u="none" dirty="0" smtClean="0"/>
          </a:p>
          <a:p>
            <a:pPr>
              <a:buFont typeface="Arial" pitchFamily="34" charset="0"/>
              <a:buChar char="•"/>
            </a:pPr>
            <a:endParaRPr lang="es-ES_tradnl" u="none" dirty="0" smtClean="0"/>
          </a:p>
          <a:p>
            <a:endParaRPr lang="es-ES_tradnl" u="none" dirty="0" smtClean="0"/>
          </a:p>
          <a:p>
            <a:r>
              <a:rPr lang="es-ES_tradnl" u="none" dirty="0" smtClean="0"/>
              <a:t> </a:t>
            </a:r>
          </a:p>
          <a:p>
            <a:endParaRPr lang="es-ES_tradnl" u="none" dirty="0" smtClean="0"/>
          </a:p>
          <a:p>
            <a:r>
              <a:rPr lang="es-ES_tradnl" u="none" dirty="0" smtClean="0"/>
              <a:t>. 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539552" y="18864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800" b="1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Retos y oportunidades</a:t>
            </a:r>
            <a:endParaRPr lang="es-PA" sz="2800" b="1" u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50703-7E04-467C-9CAF-4138013CFD10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ond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539750" y="1557338"/>
            <a:ext cx="7704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accent2"/>
              </a:buClr>
              <a:buSzPct val="150000"/>
              <a:buFont typeface="Arial" charset="0"/>
              <a:buChar char="•"/>
            </a:pPr>
            <a:endParaRPr lang="es-PA" u="none">
              <a:solidFill>
                <a:schemeClr val="tx2"/>
              </a:solidFill>
            </a:endParaRPr>
          </a:p>
        </p:txBody>
      </p:sp>
      <p:sp>
        <p:nvSpPr>
          <p:cNvPr id="6" name="109 Rectángulo"/>
          <p:cNvSpPr>
            <a:spLocks noChangeArrowheads="1"/>
          </p:cNvSpPr>
          <p:nvPr/>
        </p:nvSpPr>
        <p:spPr bwMode="auto">
          <a:xfrm>
            <a:off x="714375" y="357188"/>
            <a:ext cx="5429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PA" sz="3200" b="1" u="none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Requerimientos</a:t>
            </a:r>
            <a:r>
              <a:rPr lang="en-US" sz="3200" b="1" u="none" dirty="0" smtClean="0">
                <a:solidFill>
                  <a:schemeClr val="accent3"/>
                </a:solidFill>
              </a:rPr>
              <a:t> </a:t>
            </a:r>
            <a:endParaRPr lang="en-US" sz="3200" b="1" u="none" dirty="0">
              <a:solidFill>
                <a:schemeClr val="accent3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67544" y="1556792"/>
            <a:ext cx="86764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_tradnl" u="none" dirty="0" smtClean="0"/>
              <a:t> estudiar el tamaño de los bancos; </a:t>
            </a:r>
          </a:p>
          <a:p>
            <a:pPr>
              <a:buFont typeface="Wingdings" pitchFamily="2" charset="2"/>
              <a:buChar char="q"/>
            </a:pPr>
            <a:r>
              <a:rPr lang="es-ES_tradnl" u="none" dirty="0" smtClean="0"/>
              <a:t> estudiar la manera de vigilarlos y gestionar los equipos al fin de vida útil; </a:t>
            </a:r>
          </a:p>
          <a:p>
            <a:pPr>
              <a:buFont typeface="Wingdings" pitchFamily="2" charset="2"/>
              <a:buChar char="q"/>
            </a:pPr>
            <a:r>
              <a:rPr lang="es-ES_tradnl" u="none" dirty="0" smtClean="0"/>
              <a:t> determinar las prioridades; </a:t>
            </a:r>
          </a:p>
          <a:p>
            <a:pPr>
              <a:buFont typeface="Wingdings" pitchFamily="2" charset="2"/>
              <a:buChar char="q"/>
            </a:pPr>
            <a:r>
              <a:rPr lang="es-ES_tradnl" u="none" dirty="0" smtClean="0"/>
              <a:t> crear incentivos eficaces para la gestión y destrucción; </a:t>
            </a:r>
          </a:p>
          <a:p>
            <a:pPr>
              <a:buFont typeface="Wingdings" pitchFamily="2" charset="2"/>
              <a:buChar char="q"/>
            </a:pPr>
            <a:r>
              <a:rPr lang="es-ES_tradnl" u="none" dirty="0" smtClean="0"/>
              <a:t> intercambiar conocimientos existentes; </a:t>
            </a:r>
          </a:p>
          <a:p>
            <a:pPr>
              <a:buFont typeface="Wingdings" pitchFamily="2" charset="2"/>
              <a:buChar char="q"/>
            </a:pPr>
            <a:r>
              <a:rPr lang="es-ES_tradnl" u="none" dirty="0" smtClean="0"/>
              <a:t> cooperación regional; </a:t>
            </a:r>
          </a:p>
          <a:p>
            <a:pPr>
              <a:buFont typeface="Wingdings" pitchFamily="2" charset="2"/>
              <a:buChar char="q"/>
            </a:pPr>
            <a:r>
              <a:rPr lang="es-ES_tradnl" u="none" dirty="0" smtClean="0"/>
              <a:t> creación de capacidad nacional e infraestructura; </a:t>
            </a:r>
          </a:p>
          <a:p>
            <a:pPr>
              <a:buFont typeface="Wingdings" pitchFamily="2" charset="2"/>
              <a:buChar char="q"/>
            </a:pPr>
            <a:r>
              <a:rPr lang="es-ES_tradnl" u="none" dirty="0" smtClean="0"/>
              <a:t> fortalecimiento institucional; </a:t>
            </a:r>
          </a:p>
          <a:p>
            <a:pPr>
              <a:buFont typeface="Wingdings" pitchFamily="2" charset="2"/>
              <a:buChar char="q"/>
            </a:pPr>
            <a:r>
              <a:rPr lang="es-ES_tradnl" u="none" dirty="0" smtClean="0"/>
              <a:t> identificar  recursos adicionales de fuentes no tradicionales;</a:t>
            </a:r>
          </a:p>
          <a:p>
            <a:pPr>
              <a:buFont typeface="Wingdings" pitchFamily="2" charset="2"/>
              <a:buChar char="q"/>
            </a:pPr>
            <a:r>
              <a:rPr lang="es-ES" u="none" dirty="0" smtClean="0"/>
              <a:t> construir instalaciones para almacenamiento de las SAO no deseadas;</a:t>
            </a:r>
          </a:p>
          <a:p>
            <a:pPr>
              <a:buFont typeface="Wingdings" pitchFamily="2" charset="2"/>
              <a:buChar char="q"/>
            </a:pPr>
            <a:r>
              <a:rPr lang="es-ES" u="none" dirty="0" smtClean="0"/>
              <a:t> </a:t>
            </a:r>
            <a:r>
              <a:rPr lang="es-ES_tradnl" u="none" dirty="0" smtClean="0"/>
              <a:t>regular apropiadamente el movimiento transfronterizo de desechos;</a:t>
            </a:r>
            <a:endParaRPr lang="es-ES" u="none" dirty="0" smtClean="0"/>
          </a:p>
          <a:p>
            <a:r>
              <a:rPr lang="es-ES" u="none" dirty="0" smtClean="0"/>
              <a:t> 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50703-7E04-467C-9CAF-4138013CFD10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ond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539750" y="1124744"/>
            <a:ext cx="77041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  <a:buSzPct val="150000"/>
              <a:buFont typeface="Arial" charset="0"/>
              <a:buChar char="•"/>
            </a:pPr>
            <a:endParaRPr lang="es-PA" u="none">
              <a:solidFill>
                <a:schemeClr val="tx2"/>
              </a:solidFill>
            </a:endParaRPr>
          </a:p>
        </p:txBody>
      </p:sp>
      <p:sp>
        <p:nvSpPr>
          <p:cNvPr id="24" name="109 Rectángulo"/>
          <p:cNvSpPr>
            <a:spLocks noChangeArrowheads="1"/>
          </p:cNvSpPr>
          <p:nvPr/>
        </p:nvSpPr>
        <p:spPr bwMode="auto">
          <a:xfrm>
            <a:off x="714375" y="188640"/>
            <a:ext cx="5429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PA" sz="3200" b="1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Decisión XX/7 (2008)</a:t>
            </a:r>
            <a:endParaRPr lang="en-US" sz="3200" b="1" u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7544" y="980728"/>
            <a:ext cx="856895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s-PA" u="none" dirty="0" smtClean="0"/>
              <a:t>Invitar a las Partes, FM, GEF, y otros interesados, a ofrecer soluciones prácticas para mejor conocimiento sobre la mitigación de las emisiones de SAO y la destrucción de los bancos de SAO y sobre costos de acopio, transporte, almacenamiento y destrucción de SAO, en Partes del artículo 5.</a:t>
            </a:r>
          </a:p>
          <a:p>
            <a:pPr marL="457200" indent="-457200">
              <a:buAutoNum type="arabicPeriod"/>
            </a:pPr>
            <a:endParaRPr lang="es-PA" u="none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s-PA" u="none" dirty="0" smtClean="0"/>
              <a:t>Pedir al FM que considere proyectos experimentales con recolección, transporte, almacenamiento y destrucción de SAO.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s-PA" u="none" dirty="0" smtClean="0"/>
              <a:t>una de las primeras prioridades que se ocupen de existencias consolidadas de SAO con un alto PCA, en una muestra representativa de Partes del artículo 5.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s-PA" u="none" dirty="0" smtClean="0"/>
              <a:t>esta prioridad inicial no irá en detrimento de que se inicien proyectos experimentales de otro tipo, sobre </a:t>
            </a:r>
            <a:r>
              <a:rPr lang="es-PA" u="none" dirty="0" err="1" smtClean="0"/>
              <a:t>halones</a:t>
            </a:r>
            <a:r>
              <a:rPr lang="es-PA" u="none" dirty="0" smtClean="0"/>
              <a:t> y </a:t>
            </a:r>
            <a:r>
              <a:rPr lang="es-PA" u="none" dirty="0" err="1" smtClean="0"/>
              <a:t>tetracloruro</a:t>
            </a:r>
            <a:r>
              <a:rPr lang="es-PA" u="none" dirty="0" smtClean="0"/>
              <a:t> de carbono.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s-PA" u="none" dirty="0" smtClean="0"/>
              <a:t>se procurará generar datos prácticos y adquirir experiencia en las modalidades de gestión y financiación, lograr beneficios climáticos y explorar las oportunidades para procurar cofinanciación;</a:t>
            </a:r>
          </a:p>
          <a:p>
            <a:pPr marL="457200" indent="-457200">
              <a:buAutoNum type="arabicPeriod"/>
            </a:pPr>
            <a:endParaRPr lang="es-PA" u="none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50703-7E04-467C-9CAF-4138013CFD10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ond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539750" y="1124744"/>
            <a:ext cx="77041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  <a:buSzPct val="150000"/>
              <a:buFont typeface="Arial" charset="0"/>
              <a:buChar char="•"/>
            </a:pPr>
            <a:endParaRPr lang="es-PA" u="none">
              <a:solidFill>
                <a:schemeClr val="tx2"/>
              </a:solidFill>
            </a:endParaRPr>
          </a:p>
        </p:txBody>
      </p:sp>
      <p:sp>
        <p:nvSpPr>
          <p:cNvPr id="24" name="109 Rectángulo"/>
          <p:cNvSpPr>
            <a:spLocks noChangeArrowheads="1"/>
          </p:cNvSpPr>
          <p:nvPr/>
        </p:nvSpPr>
        <p:spPr bwMode="auto">
          <a:xfrm>
            <a:off x="539552" y="116632"/>
            <a:ext cx="56040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PA" sz="3200" b="1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Continuación Decisión XX/7</a:t>
            </a:r>
            <a:endParaRPr lang="en-US" sz="3200" b="1" u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7544" y="980728"/>
            <a:ext cx="856895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Wingdings" pitchFamily="2" charset="2"/>
              <a:buChar char="Ø"/>
            </a:pPr>
            <a:r>
              <a:rPr lang="es-PA" u="none" dirty="0" smtClean="0"/>
              <a:t>Alentar a las Partes a elaborar estrategias legislativas y otras medidas para evitar la liberación, fuga o emisión de SAO, o considerar la posibilidad de mejorar en mayor medida la aplicación de esas estrategias o medidas, asegurando:</a:t>
            </a:r>
          </a:p>
          <a:p>
            <a:pPr lvl="2" indent="-457200">
              <a:buFont typeface="Wingdings" pitchFamily="2" charset="2"/>
              <a:buChar char="§"/>
            </a:pPr>
            <a:r>
              <a:rPr lang="es-PA" u="none" dirty="0" smtClean="0"/>
              <a:t>Una recuperación adecuada de SAO de los equipos, durante los servicios de mantenimiento, su uso y al final de su vida útil, en RAC, protección contra incendios, solventes y agentes de procesos; </a:t>
            </a:r>
          </a:p>
          <a:p>
            <a:pPr lvl="2" indent="-457200">
              <a:buFont typeface="Wingdings" pitchFamily="2" charset="2"/>
              <a:buChar char="§"/>
            </a:pPr>
            <a:r>
              <a:rPr lang="es-PA" u="none" dirty="0" smtClean="0"/>
              <a:t>El uso de las mejores prácticas y normas de rendimiento para evitar las emisiones de SAO al final del ciclo de vida de los productos, ya sea por recuperación, reciclado, regeneración, reutilización como materia prima o destrucción;</a:t>
            </a:r>
          </a:p>
          <a:p>
            <a:endParaRPr lang="es-PA" u="none" dirty="0" smtClean="0"/>
          </a:p>
          <a:p>
            <a:pPr marL="541338" indent="-541338">
              <a:buFont typeface="Wingdings" pitchFamily="2" charset="2"/>
              <a:buChar char="Ø"/>
            </a:pPr>
            <a:r>
              <a:rPr lang="es-PA" u="none" dirty="0" smtClean="0"/>
              <a:t>Alentar a todas las Partes a que elaboren o consideren la posibilidad de mejorar estrategias nacionales o regionales para la gestión de bancos, que incluyan disposiciones para combatir el comercio ilícito, aplicando las medidas enumeradas en la decisión XIX/12;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50703-7E04-467C-9CAF-4138013CFD10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ond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539750" y="1124744"/>
            <a:ext cx="77041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  <a:buSzPct val="150000"/>
              <a:buFont typeface="Arial" charset="0"/>
              <a:buChar char="•"/>
            </a:pPr>
            <a:endParaRPr lang="es-PA" u="none">
              <a:solidFill>
                <a:schemeClr val="tx2"/>
              </a:solidFill>
            </a:endParaRPr>
          </a:p>
        </p:txBody>
      </p:sp>
      <p:sp>
        <p:nvSpPr>
          <p:cNvPr id="24" name="109 Rectángulo"/>
          <p:cNvSpPr>
            <a:spLocks noChangeArrowheads="1"/>
          </p:cNvSpPr>
          <p:nvPr/>
        </p:nvSpPr>
        <p:spPr bwMode="auto">
          <a:xfrm>
            <a:off x="539552" y="116632"/>
            <a:ext cx="56040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PA" sz="3200" b="1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Continuación Decisión XX/7</a:t>
            </a:r>
            <a:endParaRPr lang="en-US" sz="3200" b="1" u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7544" y="1124744"/>
            <a:ext cx="86764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s-PA" u="none" dirty="0" smtClean="0"/>
              <a:t>Invitar a las Partes a que presenten sus estrategias a la   Secretaría del Ozono que se publicarán en el sitio web;</a:t>
            </a:r>
            <a:br>
              <a:rPr lang="es-PA" u="none" dirty="0" smtClean="0"/>
            </a:br>
            <a:endParaRPr lang="es-PA" u="none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s-PA" u="none" dirty="0" smtClean="0"/>
              <a:t>Observar que los proyectos de conformidad con la presente decisión, se implementarán cumpliendo los requisitos nacionales, regionales o internacionales, </a:t>
            </a:r>
            <a:r>
              <a:rPr lang="es-PA" u="none" dirty="0" err="1" smtClean="0"/>
              <a:t>ej</a:t>
            </a:r>
            <a:r>
              <a:rPr lang="es-PA" u="none" dirty="0" smtClean="0"/>
              <a:t>: Convenio de Basilea y Convenio de Rotterdam;</a:t>
            </a:r>
            <a:br>
              <a:rPr lang="es-PA" u="none" dirty="0" smtClean="0"/>
            </a:br>
            <a:endParaRPr lang="es-PA" u="none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s-PA" u="none" dirty="0" smtClean="0"/>
              <a:t>Pedir al GETE que estudie la relación costo-beneficio de la destrucción de los bancos de SAO, teniendo en cuenta los costos económicos y los beneficios, comparada al reciclado, la regeneración y la reutilización de esas sustancias. </a:t>
            </a:r>
            <a:br>
              <a:rPr lang="es-PA" u="none" dirty="0" smtClean="0"/>
            </a:br>
            <a:endParaRPr lang="es-PA" u="none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s-PA" u="none" dirty="0" smtClean="0"/>
              <a:t>Pedir a la Secretaría del Ozono que celebre consultas con expertos para preparar un informe sobre las posibles oportunidades de financiación de la gestión y destrucción de bancos de SAO, para presentarlo antes de la 29ª reunión del OEWG y, de ser posible, celebrar una única reunión de los expertos de las instituciones de financiación;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50703-7E04-467C-9CAF-4138013CFD10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ond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539750" y="1124744"/>
            <a:ext cx="77041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  <a:buSzPct val="150000"/>
              <a:buFont typeface="Arial" charset="0"/>
              <a:buChar char="•"/>
            </a:pPr>
            <a:endParaRPr lang="es-PA" u="none">
              <a:solidFill>
                <a:schemeClr val="tx2"/>
              </a:solidFill>
            </a:endParaRPr>
          </a:p>
        </p:txBody>
      </p:sp>
      <p:sp>
        <p:nvSpPr>
          <p:cNvPr id="24" name="109 Rectángulo"/>
          <p:cNvSpPr>
            <a:spLocks noChangeArrowheads="1"/>
          </p:cNvSpPr>
          <p:nvPr/>
        </p:nvSpPr>
        <p:spPr bwMode="auto">
          <a:xfrm>
            <a:off x="539552" y="116632"/>
            <a:ext cx="56040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PA" sz="3200" b="1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Continuación Decisión XX/7</a:t>
            </a:r>
            <a:endParaRPr lang="en-US" sz="3200" b="1" u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7544" y="980728"/>
            <a:ext cx="856895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s-PA" u="none" dirty="0" smtClean="0"/>
              <a:t>Invitar a las Partes a que presenten sus estrategias a la   Secretaría del Ozono que se publicarán en el sitio web;</a:t>
            </a:r>
            <a:br>
              <a:rPr lang="es-PA" u="none" dirty="0" smtClean="0"/>
            </a:br>
            <a:endParaRPr lang="es-PA" u="none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s-PA" u="none" dirty="0" smtClean="0"/>
              <a:t>Observar que los proyectos de conformidad con la presente decisión, se implementarán cumpliendo los requisitos nacionales, regionales o internacionales, </a:t>
            </a:r>
            <a:r>
              <a:rPr lang="es-PA" u="none" dirty="0" err="1" smtClean="0"/>
              <a:t>ej</a:t>
            </a:r>
            <a:r>
              <a:rPr lang="es-PA" u="none" dirty="0" smtClean="0"/>
              <a:t>: Convenio de Basilea y Convenio de Rotterdam;</a:t>
            </a:r>
            <a:br>
              <a:rPr lang="es-PA" u="none" dirty="0" smtClean="0"/>
            </a:br>
            <a:endParaRPr lang="es-PA" u="none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s-PA" u="none" dirty="0" smtClean="0"/>
              <a:t>Pedir al GETE que estudie la relación costo-beneficio de la destrucción de los bancos de SAO, teniendo en cuenta los costos económicos y los beneficios, comparada al reciclado, la regeneración y la reutilización de esas sustancias. </a:t>
            </a:r>
            <a:br>
              <a:rPr lang="es-PA" u="none" dirty="0" smtClean="0"/>
            </a:br>
            <a:endParaRPr lang="es-PA" u="none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s-PA" u="none" dirty="0" smtClean="0"/>
              <a:t>Pedir a la Secretaría del Ozono que celebre consultas con expertos para preparar un informe sobre las posibles oportunidades de financiación de la gestión y destrucción de bancos de SAO, para presentarlo antes de la 29ª reunión del OEWG y celebrar una única reunión de los expertos de las instituciones de financiación;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50703-7E04-467C-9CAF-4138013CFD10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ond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539750" y="1124744"/>
            <a:ext cx="77041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  <a:buSzPct val="150000"/>
              <a:buFont typeface="Arial" charset="0"/>
              <a:buChar char="•"/>
            </a:pPr>
            <a:endParaRPr lang="es-PA" u="none">
              <a:solidFill>
                <a:schemeClr val="tx2"/>
              </a:solidFill>
            </a:endParaRPr>
          </a:p>
        </p:txBody>
      </p:sp>
      <p:sp>
        <p:nvSpPr>
          <p:cNvPr id="24" name="109 Rectángulo"/>
          <p:cNvSpPr>
            <a:spLocks noChangeArrowheads="1"/>
          </p:cNvSpPr>
          <p:nvPr/>
        </p:nvSpPr>
        <p:spPr bwMode="auto">
          <a:xfrm>
            <a:off x="539552" y="116632"/>
            <a:ext cx="56040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PA" sz="3200" b="1" u="non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Continuación Decisión XX/7</a:t>
            </a:r>
            <a:endParaRPr lang="en-US" sz="3200" b="1" u="non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7544" y="1412776"/>
            <a:ext cx="856895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Font typeface="Wingdings" pitchFamily="2" charset="2"/>
              <a:buChar char="Ø"/>
            </a:pPr>
            <a:r>
              <a:rPr lang="es-PA" u="none" dirty="0" smtClean="0"/>
              <a:t>Que el informe se enfoque hacia la descripción de posibles arreglos institucionales, posibles estructuras financieras, posibles pasos logísticos y el marco jurídico necesario para: recuperación; acopio; almacenamiento; transporte; destrucción; actividades de apoyo;</a:t>
            </a:r>
          </a:p>
          <a:p>
            <a:pPr marL="457200" indent="-457200"/>
            <a:endParaRPr lang="es-PA" u="none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s-PA" u="none" dirty="0" smtClean="0"/>
              <a:t>Pedir a la Secretaría del Ozono que realice un curso práctico antes de la 29ª reunión del OEWG y examinar en el OEWG, posibles medidas relacionadas con la gestión y destrucción de los bancos de  SAO a la luz del informe que presentará el GETE</a:t>
            </a:r>
          </a:p>
          <a:p>
            <a:pPr marL="457200" indent="-457200">
              <a:buFont typeface="Wingdings" pitchFamily="2" charset="2"/>
              <a:buChar char="Ø"/>
            </a:pPr>
            <a:endParaRPr lang="es-PA" u="none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s-PA" u="none" dirty="0" smtClean="0"/>
              <a:t>Pedir a la Secretaría que transmita la decisión a la UNFCC para que la pueda examinar en la 14ª COP de la Convención y la IV COP en el Protocolo de </a:t>
            </a:r>
            <a:r>
              <a:rPr lang="es-PA" u="none" dirty="0" err="1" smtClean="0"/>
              <a:t>Kyoto</a:t>
            </a:r>
            <a:r>
              <a:rPr lang="es-PA" u="none" dirty="0" smtClean="0"/>
              <a:t>; sobreentendiéndose que la decisión no irá en perjuicio de ningún debate que en esos foros puedan celebrarse en relación con los bancos de SAO</a:t>
            </a:r>
          </a:p>
          <a:p>
            <a:pPr marL="457200" indent="-457200">
              <a:buAutoNum type="arabicPeriod" startAt="10"/>
            </a:pPr>
            <a:endParaRPr lang="es-PA" u="none" dirty="0" smtClean="0"/>
          </a:p>
          <a:p>
            <a:endParaRPr lang="es-PA" u="none" dirty="0" smtClean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50703-7E04-467C-9CAF-4138013CFD10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12593</TotalTime>
  <Words>1097</Words>
  <Application>Microsoft Office PowerPoint</Application>
  <PresentationFormat>Presentación en pantalla (4:3)</PresentationFormat>
  <Paragraphs>105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PROPIA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Martha Valenzuela</dc:creator>
  <cp:lastModifiedBy>mvega</cp:lastModifiedBy>
  <cp:revision>392</cp:revision>
  <dcterms:created xsi:type="dcterms:W3CDTF">2006-10-01T22:54:17Z</dcterms:created>
  <dcterms:modified xsi:type="dcterms:W3CDTF">2013-06-13T12:40:43Z</dcterms:modified>
</cp:coreProperties>
</file>